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78" r:id="rId5"/>
    <p:sldId id="2479" r:id="rId6"/>
    <p:sldId id="259" r:id="rId7"/>
    <p:sldId id="2481" r:id="rId8"/>
    <p:sldId id="2483" r:id="rId9"/>
    <p:sldId id="2469" r:id="rId10"/>
    <p:sldId id="2485" r:id="rId11"/>
    <p:sldId id="2488" r:id="rId12"/>
    <p:sldId id="2466" r:id="rId13"/>
    <p:sldId id="2490" r:id="rId14"/>
    <p:sldId id="2491" r:id="rId15"/>
    <p:sldId id="2496" r:id="rId16"/>
    <p:sldId id="2489" r:id="rId17"/>
    <p:sldId id="2492" r:id="rId18"/>
    <p:sldId id="2493" r:id="rId19"/>
    <p:sldId id="2494" r:id="rId20"/>
    <p:sldId id="2495" r:id="rId21"/>
    <p:sldId id="2436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191919"/>
    <a:srgbClr val="01023B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60FFB-E262-46E3-A48C-E2A8DE4809AD}" v="12" dt="2022-04-14T12:21:05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200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bar"/>
        <c:grouping val="clustered"/>
        <c:varyColors val="1"/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443196480"/>
        <c:axId val="1443187744"/>
      </c:barChart>
      <c:catAx>
        <c:axId val="144319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fr-F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200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0.07979</cdr:x>
      <cdr:y>0.06076</cdr:y>
    </cdr:from>
    <cdr:to>
      <cdr:x>0.92021</cdr:x>
      <cdr:y>0.97936</cdr:y>
    </cdr:to>
    <cdr:pic>
      <cdr:nvPicPr>
        <cdr:cNvPr id="4" name="Google Shape;322;p2">
          <a:extLst xmlns:a="http://schemas.openxmlformats.org/drawingml/2006/main">
            <a:ext uri="{FF2B5EF4-FFF2-40B4-BE49-F238E27FC236}">
              <a16:creationId xmlns:a16="http://schemas.microsoft.com/office/drawing/2014/main" id="{4CCEECB4-383B-46F7-801F-3E56C363D24F}"/>
            </a:ext>
          </a:extLst>
        </cdr:cNvPr>
        <cdr:cNvPicPr preferRelativeResize="0"/>
      </cdr:nvPicPr>
      <cdr:blipFill>
        <a:blip xmlns:a="http://schemas.openxmlformats.org/drawingml/2006/main" xmlns:r="http://schemas.openxmlformats.org/officeDocument/2006/relationships" r:embed="rId1">
          <a:alphaModFix/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972843" y="333370"/>
          <a:ext cx="10246314" cy="503976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>
          <a:outerShdw blurRad="57150" dist="19050" dir="5400000" algn="bl" rotWithShape="0">
            <a:srgbClr val="000000">
              <a:alpha val="50000"/>
            </a:srgbClr>
          </a:outerShdw>
        </a:effectLst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Image 2">
          <a:extLst xmlns:a="http://schemas.openxmlformats.org/drawingml/2006/main">
            <a:ext uri="{FF2B5EF4-FFF2-40B4-BE49-F238E27FC236}">
              <a16:creationId xmlns:a16="http://schemas.microsoft.com/office/drawing/2014/main" id="{FC36EB64-2885-40F3-BDC7-E7325F5465D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5592425" cy="78867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B3662A-0BC8-4946-95F7-A417EFF47D45}" type="datetime1">
              <a:rPr lang="fr-FR" smtClean="0"/>
              <a:t>15/04/2022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1DB9C-7D45-48E3-9809-D583EE85E0C9}" type="datetime1">
              <a:rPr lang="fr-FR" smtClean="0"/>
              <a:pPr/>
              <a:t>15/04/2022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6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79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4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88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99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27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fr-FR" spc="300" noProof="0"/>
              <a:t>RAPPORT ANNUEL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fr-FR" sz="4000" spc="300" noProof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</a:t>
            </a:r>
          </a:p>
        </p:txBody>
      </p:sp>
      <p:sp>
        <p:nvSpPr>
          <p:cNvPr id="32" name="Espace réservé du texte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’image en ligne 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5" name="Espace réservé d’image en ligne 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  <p:sp>
        <p:nvSpPr>
          <p:cNvPr id="36" name="Espace réservé d’image en ligne 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fr-FR" noProof="0"/>
              <a:t>TITRE DE LA DIAPOSITIVE ICI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9" name="Espace réservé du numéro de diapositiv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Espace réservé d’image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Espace réservé d’image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2" name="Espace réservé d’image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3" name="Espace réservé d’image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19" name="Espace réservé d’image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Espace réservé d’image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6" name="Espace réservé d’image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9A0F93CB-1C3B-4C27-B652-4E09CC7E3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1" t="23243" r="5307" b="22219"/>
          <a:stretch/>
        </p:blipFill>
        <p:spPr>
          <a:xfrm>
            <a:off x="5732796" y="3850547"/>
            <a:ext cx="6557075" cy="3163719"/>
          </a:xfrm>
          <a:prstGeom prst="rect">
            <a:avLst/>
          </a:prstGeom>
          <a:effectLst/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830EE6-FF56-409F-90A9-3CF6E1BB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253" y="5521911"/>
            <a:ext cx="1410191" cy="14130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Espace réservé d’image 7" descr="image abstrait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5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6634" y="3018196"/>
            <a:ext cx="3178727" cy="2106668"/>
          </a:xfrm>
          <a:gradFill flip="none" rotWithShape="1">
            <a:gsLst>
              <a:gs pos="51181">
                <a:srgbClr val="4A4A4A"/>
              </a:gs>
              <a:gs pos="33984">
                <a:srgbClr val="323232"/>
              </a:gs>
              <a:gs pos="18000">
                <a:srgbClr val="1C1C1C"/>
              </a:gs>
              <a:gs pos="0">
                <a:schemeClr val="bg1"/>
              </a:gs>
              <a:gs pos="44000">
                <a:schemeClr val="accent6">
                  <a:lumMod val="50000"/>
                </a:schemeClr>
              </a:gs>
              <a:gs pos="83000">
                <a:srgbClr val="797979"/>
              </a:gs>
              <a:gs pos="72000">
                <a:srgbClr val="5D5D5D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1"/>
            <a:tileRect/>
          </a:gradFill>
          <a:effectLst>
            <a:softEdge rad="31750"/>
          </a:effectLst>
        </p:spPr>
        <p:txBody>
          <a:bodyPr rtlCol="0"/>
          <a:lstStyle/>
          <a:p>
            <a:pPr rtl="0"/>
            <a:r>
              <a:rPr lang="fr-FR" dirty="0"/>
              <a:t>Kraut Jordan - IR</a:t>
            </a:r>
          </a:p>
          <a:p>
            <a:pPr rtl="0"/>
            <a:r>
              <a:rPr lang="fr-FR" dirty="0"/>
              <a:t>Hellou Karim - IR</a:t>
            </a:r>
          </a:p>
          <a:p>
            <a:pPr rtl="0"/>
            <a:r>
              <a:rPr lang="fr-FR" dirty="0"/>
              <a:t>Muller Kévin - IR</a:t>
            </a:r>
          </a:p>
          <a:p>
            <a:pPr rtl="0"/>
            <a:r>
              <a:rPr lang="fr-FR" dirty="0"/>
              <a:t>Malpeyre Jules - IR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397008"/>
            <a:ext cx="11490325" cy="823913"/>
          </a:xfrm>
        </p:spPr>
        <p:txBody>
          <a:bodyPr rtlCol="0"/>
          <a:lstStyle/>
          <a:p>
            <a:pPr rtl="0"/>
            <a:r>
              <a:rPr lang="fr-FR" sz="4400" dirty="0"/>
              <a:t>Projet de fin d’année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512" y="6310501"/>
            <a:ext cx="11148969" cy="518795"/>
          </a:xfrm>
        </p:spPr>
        <p:txBody>
          <a:bodyPr rtlCol="0"/>
          <a:lstStyle/>
          <a:p>
            <a:pPr rtl="0"/>
            <a:r>
              <a:rPr lang="fr-FR" dirty="0"/>
              <a:t>BTS SN Haguenau 2020/2022 – Diaporama de projet « </a:t>
            </a:r>
            <a:r>
              <a:rPr lang="fr-FR" b="1" dirty="0"/>
              <a:t>Autopartage</a:t>
            </a:r>
            <a:r>
              <a:rPr lang="fr-FR" dirty="0"/>
              <a:t> »</a:t>
            </a:r>
          </a:p>
        </p:txBody>
      </p:sp>
    </p:spTree>
    <p:extLst>
      <p:ext uri="{BB962C8B-B14F-4D97-AF65-F5344CB8AC3E}">
        <p14:creationId xmlns:p14="http://schemas.microsoft.com/office/powerpoint/2010/main" val="14429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est du Samsung Galaxy S21 - Pocket-lint">
            <a:extLst>
              <a:ext uri="{FF2B5EF4-FFF2-40B4-BE49-F238E27FC236}">
                <a16:creationId xmlns:a16="http://schemas.microsoft.com/office/drawing/2014/main" id="{921416C7-C064-4F4B-A58F-974EFBBC2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r="15609" b="-1"/>
          <a:stretch/>
        </p:blipFill>
        <p:spPr bwMode="auto">
          <a:xfrm>
            <a:off x="20" y="10"/>
            <a:ext cx="6095980" cy="6857990"/>
          </a:xfrm>
          <a:prstGeom prst="parallelogram">
            <a:avLst/>
          </a:prstGeom>
          <a:solidFill>
            <a:srgbClr val="FFFFFF"/>
          </a:solidFill>
          <a:effectLst/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35A23E3-A4B7-4AD2-9C1A-8310678E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19" y="642927"/>
            <a:ext cx="4846320" cy="1435947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fr-FR" sz="4200"/>
              <a:t>Partie individuelle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561DF5-FC34-4FA5-B950-41D7A5BE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fr-FR" noProof="0" smtClean="0"/>
              <a:pPr rtl="0"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499E91-0102-415C-AF96-D6DC8748E5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/>
          <a:p>
            <a:r>
              <a:rPr lang="fr-FR" dirty="0"/>
              <a:t>Application Android avec </a:t>
            </a:r>
          </a:p>
          <a:p>
            <a:r>
              <a:rPr lang="fr-FR" dirty="0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24170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2FC5FC7-B697-4B07-98DE-C8FE806F8A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FB721E-7A6C-4E12-8180-8A9C1073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825CCDA-0621-429B-A7C9-16314102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qu’Android studio?</a:t>
            </a:r>
          </a:p>
        </p:txBody>
      </p:sp>
      <p:pic>
        <p:nvPicPr>
          <p:cNvPr id="7" name="Picture 2" descr="Android Studio 4.1 débarque avec un lot massif de correctifs">
            <a:extLst>
              <a:ext uri="{FF2B5EF4-FFF2-40B4-BE49-F238E27FC236}">
                <a16:creationId xmlns:a16="http://schemas.microsoft.com/office/drawing/2014/main" id="{BA0AAA1F-8D67-44AF-98C7-93EE1432A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39" y="2060872"/>
            <a:ext cx="3276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uawei Smartphone P Smart 2021 4GB/128GB 6.67´´ Doré, Techinn">
            <a:extLst>
              <a:ext uri="{FF2B5EF4-FFF2-40B4-BE49-F238E27FC236}">
                <a16:creationId xmlns:a16="http://schemas.microsoft.com/office/drawing/2014/main" id="{688AFB23-601A-4DD4-9545-070BE668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03"/>
            <a:ext cx="5193322" cy="51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UAWEI MediaPad T5 10 Wi-Fi Tablette Tactile 10.1&amp;quot; Noir (16Go, 2Go de RAM,  Écran Full HD 1080p, Android 8.0, Bluetooth) : Amazon.fr: Informatique">
            <a:extLst>
              <a:ext uri="{FF2B5EF4-FFF2-40B4-BE49-F238E27FC236}">
                <a16:creationId xmlns:a16="http://schemas.microsoft.com/office/drawing/2014/main" id="{9262FEC9-C555-4D4F-A697-DA128035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76" y="3273425"/>
            <a:ext cx="404812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723BF9-4F8D-4069-A6E9-348CF37DA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24" y="6106040"/>
            <a:ext cx="10505552" cy="4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4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1FB5DC-11A7-4917-A8A7-B16BEC7CD2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36F4D-23D1-4413-9F2A-2602B3AEE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F5315C5-D9B5-48B6-A543-4A32D18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Materiel</a:t>
            </a:r>
            <a:r>
              <a:rPr lang="fr-FR" dirty="0"/>
              <a:t> utilisé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1C0D52-DA10-4607-AB51-B40F3A50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807" y="1281741"/>
            <a:ext cx="5726024" cy="42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E3E16D8-F16F-44E9-8FB5-9081DA350F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443" y="1438115"/>
            <a:ext cx="4023360" cy="46487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59C4C-B6ED-44F1-9E08-69CD2D018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DC8CA9B-F84E-4497-925B-8A07226E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2" y="13123"/>
            <a:ext cx="5897218" cy="1398972"/>
          </a:xfrm>
        </p:spPr>
        <p:txBody>
          <a:bodyPr/>
          <a:lstStyle/>
          <a:p>
            <a:r>
              <a:rPr lang="fr-FR" dirty="0"/>
              <a:t>Partie 1 : Créer un compte client et propriétaire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58C0B0-9601-40C7-B286-68EEB473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72"/>
            <a:ext cx="3086100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59B2FC-6AE6-44DB-ABA4-CD4A651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3" y="2003274"/>
            <a:ext cx="9264304" cy="46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9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9BD9E44-827F-4330-9220-E430E5B817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4C9F75-7C75-4F5B-9A08-CC741726A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07EABC4C-B422-4904-9B55-FA257FF9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539" y="24572"/>
            <a:ext cx="5897218" cy="1573951"/>
          </a:xfrm>
        </p:spPr>
        <p:txBody>
          <a:bodyPr/>
          <a:lstStyle/>
          <a:p>
            <a:r>
              <a:rPr lang="fr-FR" dirty="0"/>
              <a:t>Partie 2 : affichage des localisations des véhicules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85852B0-E3E7-4A67-91C2-5291160B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572"/>
            <a:ext cx="30861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2B4161-81B6-4D54-AC25-A22898A7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245" y="1972779"/>
            <a:ext cx="9721298" cy="48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8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B8D76B6-2045-457F-8DB1-FAF99EDB2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C34EAE-713E-4ED4-B69C-83D309778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D70A593-D101-4DB7-9EB2-9232FF372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296" y="0"/>
            <a:ext cx="5897218" cy="1645388"/>
          </a:xfrm>
        </p:spPr>
        <p:txBody>
          <a:bodyPr/>
          <a:lstStyle/>
          <a:p>
            <a:r>
              <a:rPr lang="fr-FR" dirty="0"/>
              <a:t>Partie 3 : Afficher les données DES véhicules 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3B1101-C737-473A-B5ED-5851880D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77E995-6284-4A71-8BCD-047E317D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39" y="2156239"/>
            <a:ext cx="9354378" cy="467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9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EB828A8-9E6A-410A-AFB5-23065B50D0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0BFDA6-1E27-4439-AD99-673660216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6A9ABAC-9F75-47B7-9BA1-9F4B4EB1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539" y="24572"/>
            <a:ext cx="5897218" cy="1573951"/>
          </a:xfrm>
        </p:spPr>
        <p:txBody>
          <a:bodyPr/>
          <a:lstStyle/>
          <a:p>
            <a:r>
              <a:rPr lang="fr-FR" dirty="0"/>
              <a:t>Partie 4 : ouvrir et fermer les véhicules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3F56D25-D7B6-4D95-824C-EC082E05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71814" cy="685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CF69414-9417-4F2F-B9D5-6A0996C2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8" y="1902985"/>
            <a:ext cx="8105981" cy="49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A3AEB1E-95D8-4EA2-98B9-278C4B7E91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2187" y="1403509"/>
            <a:ext cx="4023360" cy="46487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2E1D61-5975-4112-A75F-F21F434D0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9E8EDC78-35A5-49B8-A58D-73D440FB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691" y="519271"/>
            <a:ext cx="5897218" cy="884238"/>
          </a:xfrm>
        </p:spPr>
        <p:txBody>
          <a:bodyPr/>
          <a:lstStyle/>
          <a:p>
            <a:r>
              <a:rPr lang="fr-FR" dirty="0"/>
              <a:t>Bluetooth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00717-E87D-43B7-ABE0-958DB0819F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187" y="3423466"/>
            <a:ext cx="43053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B5B405-2067-4616-B31C-B8F63EF6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AF3F31-3837-4F80-AA9D-5289AA55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17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ce réservé d’image 7" descr="image abstrait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1323023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fr-FR" sz="4000" spc="300" dirty="0"/>
              <a:t>CE qui reste à faire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B61132-2385-46A2-AA85-695BCC40DE63}"/>
              </a:ext>
            </a:extLst>
          </p:cNvPr>
          <p:cNvSpPr txBox="1"/>
          <p:nvPr/>
        </p:nvSpPr>
        <p:spPr>
          <a:xfrm>
            <a:off x="2071688" y="2614613"/>
            <a:ext cx="87582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2800" dirty="0">
                <a:solidFill>
                  <a:schemeClr val="tx1"/>
                </a:solidFill>
              </a:rPr>
              <a:t>Application</a:t>
            </a:r>
          </a:p>
          <a:p>
            <a:pPr marL="742950" lvl="1" indent="-285750">
              <a:buFontTx/>
              <a:buChar char="-"/>
            </a:pPr>
            <a:r>
              <a:rPr lang="fr-FR" sz="2800" dirty="0"/>
              <a:t>Finir la partie avec le code de Réservation</a:t>
            </a:r>
          </a:p>
          <a:p>
            <a:pPr marL="742950" lvl="1" indent="-285750">
              <a:buFontTx/>
              <a:buChar char="-"/>
            </a:pPr>
            <a:r>
              <a:rPr lang="fr-FR" sz="2800" dirty="0"/>
              <a:t>Adapter les programmes avec les bases de données faite pour le projet</a:t>
            </a:r>
            <a:endParaRPr lang="fr-FR" sz="2800" dirty="0">
              <a:solidFill>
                <a:schemeClr val="tx1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fr-FR" sz="2800" dirty="0">
                <a:solidFill>
                  <a:schemeClr val="tx1"/>
                </a:solidFill>
              </a:rPr>
              <a:t>Améliorer esthétiquement et rendre l’application plus </a:t>
            </a:r>
            <a:r>
              <a:rPr lang="fr-FR" sz="2800">
                <a:solidFill>
                  <a:schemeClr val="tx1"/>
                </a:solidFill>
              </a:rPr>
              <a:t>pratique 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pic>
        <p:nvPicPr>
          <p:cNvPr id="8" name="Espace réservé d’image 7" descr="groupe de personnes autour d’une table de conférenc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19" y="2078875"/>
            <a:ext cx="4846319" cy="3798888"/>
          </a:xfrm>
        </p:spPr>
        <p:txBody>
          <a:bodyPr rtlCol="0"/>
          <a:lstStyle/>
          <a:p>
            <a:pPr rtl="0"/>
            <a:r>
              <a:rPr lang="fr-FR" dirty="0"/>
              <a:t>Présentation du projet</a:t>
            </a:r>
          </a:p>
          <a:p>
            <a:pPr rtl="0"/>
            <a:r>
              <a:rPr lang="fr-FR" dirty="0"/>
              <a:t>Diagramme de cas d’utilisation</a:t>
            </a:r>
          </a:p>
          <a:p>
            <a:pPr rtl="0"/>
            <a:r>
              <a:rPr lang="fr-FR" dirty="0"/>
              <a:t>Diagramme de déploiement</a:t>
            </a:r>
          </a:p>
          <a:p>
            <a:pPr rtl="0"/>
            <a:r>
              <a:rPr lang="fr-FR" dirty="0"/>
              <a:t>Planning prévisionnel</a:t>
            </a:r>
          </a:p>
          <a:p>
            <a:pPr rtl="0"/>
            <a:r>
              <a:rPr lang="fr-FR" dirty="0"/>
              <a:t>Matériels et logiciels</a:t>
            </a:r>
          </a:p>
          <a:p>
            <a:pPr rtl="0"/>
            <a:r>
              <a:rPr lang="fr-FR" dirty="0"/>
              <a:t>Répartition des tâches</a:t>
            </a:r>
          </a:p>
          <a:p>
            <a:pPr rtl="0"/>
            <a:r>
              <a:rPr lang="fr-FR" dirty="0"/>
              <a:t>Partie personnelle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2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Présentation du projet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fr-FR" dirty="0"/>
              <a:t>Autopartage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5061358" cy="2218585"/>
          </a:xfrm>
        </p:spPr>
        <p:txBody>
          <a:bodyPr rtlCol="0">
            <a:normAutofit fontScale="92500"/>
          </a:bodyPr>
          <a:lstStyle/>
          <a:p>
            <a:pPr marL="0" indent="0" algn="just" rtl="0">
              <a:buNone/>
            </a:pPr>
            <a:r>
              <a:rPr lang="fr-FR" sz="1800" dirty="0">
                <a:effectLst/>
                <a:latin typeface="Avenir Next LT Pro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se fait tard, tous les commerces sont fermés, il n’y a pas un chat dans la rue, et aucun transport en commun n’est disponible, alors que vous devez rentrer chez vous a plusieurs dizaines de kilomètres ? Nous avons la solution 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3</a:t>
            </a:fld>
            <a:endParaRPr lang="fr-FR"/>
          </a:p>
        </p:txBody>
      </p:sp>
      <p:pic>
        <p:nvPicPr>
          <p:cNvPr id="7" name="Google Shape;312;g1091e737d74_0_9">
            <a:extLst>
              <a:ext uri="{FF2B5EF4-FFF2-40B4-BE49-F238E27FC236}">
                <a16:creationId xmlns:a16="http://schemas.microsoft.com/office/drawing/2014/main" id="{EA609228-3365-4C7D-955D-D9927AB541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398"/>
          <a:stretch/>
        </p:blipFill>
        <p:spPr>
          <a:xfrm>
            <a:off x="0" y="0"/>
            <a:ext cx="541655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Diagramme de cas d’utilisation</a:t>
            </a:r>
          </a:p>
        </p:txBody>
      </p:sp>
      <p:graphicFrame>
        <p:nvGraphicFramePr>
          <p:cNvPr id="6" name="Graphique" descr="Le graphique se place ici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0" y="1371600"/>
          <a:ext cx="12192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2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Diagramme de déploiement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08046-FC03-40A0-8943-4671E97B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" y="1672129"/>
            <a:ext cx="12007442" cy="51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4449"/>
            <a:ext cx="11002962" cy="823913"/>
          </a:xfrm>
        </p:spPr>
        <p:txBody>
          <a:bodyPr rtlCol="0"/>
          <a:lstStyle/>
          <a:p>
            <a:pPr rtl="0"/>
            <a:r>
              <a:rPr lang="fr-FR" dirty="0"/>
              <a:t>Planning prévisionnel</a:t>
            </a:r>
          </a:p>
        </p:txBody>
      </p:sp>
      <p:graphicFrame>
        <p:nvGraphicFramePr>
          <p:cNvPr id="6" name="Graphique" descr="Le graphique se place ici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57250092"/>
              </p:ext>
            </p:extLst>
          </p:nvPr>
        </p:nvGraphicFramePr>
        <p:xfrm>
          <a:off x="-198784" y="1007165"/>
          <a:ext cx="13053393" cy="5850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46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Matériels et logiciels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MATÉRIELS :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Smartphone Android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Carte Bus CAN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Boitier de location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ESP 32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Raspberry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LOGICIELS :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Notepad++ (HTML / PHP / JAVASCRIPT)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MySQL (pour les BDD)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uWamp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Android Studio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MATÉRIELS A DEFINIR :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Module GPS à définir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Modules émission et réception à définir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7</a:t>
            </a:fld>
            <a:endParaRPr lang="fr-FR" dirty="0"/>
          </a:p>
        </p:txBody>
      </p:sp>
      <p:pic>
        <p:nvPicPr>
          <p:cNvPr id="25" name="Google Shape;352;g10cd898b2ae_1_0">
            <a:extLst>
              <a:ext uri="{FF2B5EF4-FFF2-40B4-BE49-F238E27FC236}">
                <a16:creationId xmlns:a16="http://schemas.microsoft.com/office/drawing/2014/main" id="{0F26895B-8EE7-40F8-B30C-A0AB6BCB1B4B}"/>
              </a:ext>
            </a:extLst>
          </p:cNvPr>
          <p:cNvPicPr preferRelativeResize="0">
            <a:picLocks noGrp="1"/>
          </p:cNvPicPr>
          <p:nvPr>
            <p:ph type="pic" sz="quarter" idx="14"/>
          </p:nvPr>
        </p:nvPicPr>
        <p:blipFill>
          <a:blip r:embed="rId3">
            <a:alphaModFix/>
          </a:blip>
          <a:srcRect l="2716" r="2716"/>
          <a:stretch>
            <a:fillRect/>
          </a:stretch>
        </p:blipFill>
        <p:spPr>
          <a:xfrm>
            <a:off x="380999" y="335274"/>
            <a:ext cx="2997200" cy="178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47;g10cd898b2ae_1_0">
            <a:extLst>
              <a:ext uri="{FF2B5EF4-FFF2-40B4-BE49-F238E27FC236}">
                <a16:creationId xmlns:a16="http://schemas.microsoft.com/office/drawing/2014/main" id="{3C1E500B-BA52-4EDE-AA80-706CC82075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796" y="63665"/>
            <a:ext cx="2548600" cy="25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48;g10cd898b2ae_1_0">
            <a:extLst>
              <a:ext uri="{FF2B5EF4-FFF2-40B4-BE49-F238E27FC236}">
                <a16:creationId xmlns:a16="http://schemas.microsoft.com/office/drawing/2014/main" id="{A192CD3E-6732-442C-8FF4-FCDCDBAD32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021" y="5311684"/>
            <a:ext cx="830955" cy="110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50;g10cd898b2ae_1_0">
            <a:extLst>
              <a:ext uri="{FF2B5EF4-FFF2-40B4-BE49-F238E27FC236}">
                <a16:creationId xmlns:a16="http://schemas.microsoft.com/office/drawing/2014/main" id="{30F609A6-003E-4A09-9C34-2ED572DD35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217" y="5592601"/>
            <a:ext cx="2108709" cy="82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51;g10cd898b2ae_1_0">
            <a:extLst>
              <a:ext uri="{FF2B5EF4-FFF2-40B4-BE49-F238E27FC236}">
                <a16:creationId xmlns:a16="http://schemas.microsoft.com/office/drawing/2014/main" id="{B797DD05-8DFE-492C-8BD0-C39543140B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1477" y="5244453"/>
            <a:ext cx="1380042" cy="12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53;g10cd898b2ae_1_0">
            <a:extLst>
              <a:ext uri="{FF2B5EF4-FFF2-40B4-BE49-F238E27FC236}">
                <a16:creationId xmlns:a16="http://schemas.microsoft.com/office/drawing/2014/main" id="{466CDED4-D91E-4B4C-8600-AE65B951874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1774" y="1989873"/>
            <a:ext cx="2008452" cy="152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54;g10cd898b2ae_1_0">
            <a:extLst>
              <a:ext uri="{FF2B5EF4-FFF2-40B4-BE49-F238E27FC236}">
                <a16:creationId xmlns:a16="http://schemas.microsoft.com/office/drawing/2014/main" id="{B0D46E15-F276-4F1A-AD7B-E581CBE48B5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9502" y="5349268"/>
            <a:ext cx="1047375" cy="102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55;g10cd898b2ae_1_0">
            <a:extLst>
              <a:ext uri="{FF2B5EF4-FFF2-40B4-BE49-F238E27FC236}">
                <a16:creationId xmlns:a16="http://schemas.microsoft.com/office/drawing/2014/main" id="{CC04AEB9-B6B5-463F-B833-41DFB95F66B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1601" y="3821389"/>
            <a:ext cx="1323175" cy="1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 3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A49563B-45F2-4B48-BA42-DF983607C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072" y="2118037"/>
            <a:ext cx="2722928" cy="3628473"/>
          </a:xfrm>
          <a:prstGeom prst="rect">
            <a:avLst/>
          </a:prstGeom>
        </p:spPr>
      </p:pic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B94E555A-5F80-4ADC-8BD1-D9DF95658AE4}"/>
              </a:ext>
            </a:extLst>
          </p:cNvPr>
          <p:cNvSpPr txBox="1">
            <a:spLocks/>
          </p:cNvSpPr>
          <p:nvPr/>
        </p:nvSpPr>
        <p:spPr>
          <a:xfrm>
            <a:off x="3010666" y="3257804"/>
            <a:ext cx="2707269" cy="14083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200"/>
              </a:spcBef>
              <a:buClr>
                <a:srgbClr val="000000"/>
              </a:buClr>
              <a:buSzPts val="1400"/>
              <a:buNone/>
            </a:pPr>
            <a:r>
              <a:rPr lang="fr-FR" sz="1100" b="1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LISTE DES CONTRAINTES :</a:t>
            </a:r>
            <a:endParaRPr lang="en-GB" sz="11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temporelle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financière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fiabilité/sécurité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de développement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algn="l" rtl="0" eaLnBrk="1" latinLnBrk="0" hangingPunct="1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fr-FR" sz="1100" b="0" i="0" kern="1200" dirty="0">
                <a:solidFill>
                  <a:srgbClr val="21212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Contrainte législative</a:t>
            </a:r>
            <a:endParaRPr lang="en-GB" sz="11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6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table avec plusieurs personnes travaillant sur leur ordinateur portabl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8</a:t>
            </a:fld>
            <a:endParaRPr lang="fr-FR" dirty="0"/>
          </a:p>
        </p:txBody>
      </p:sp>
      <p:sp>
        <p:nvSpPr>
          <p:cNvPr id="9" name="Titre 7">
            <a:extLst>
              <a:ext uri="{FF2B5EF4-FFF2-40B4-BE49-F238E27FC236}">
                <a16:creationId xmlns:a16="http://schemas.microsoft.com/office/drawing/2014/main" id="{6DDCD10D-5CCF-4409-A4C0-C605C1D3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036" y="612037"/>
            <a:ext cx="6645964" cy="884238"/>
          </a:xfrm>
        </p:spPr>
        <p:txBody>
          <a:bodyPr rtlCol="0"/>
          <a:lstStyle/>
          <a:p>
            <a:pPr rtl="0"/>
            <a:r>
              <a:rPr lang="fr-FR" dirty="0"/>
              <a:t>Répartition des tâches</a:t>
            </a:r>
          </a:p>
        </p:txBody>
      </p:sp>
      <p:pic>
        <p:nvPicPr>
          <p:cNvPr id="6" name="Google Shape;364;g10d8598d8d5_0_6">
            <a:extLst>
              <a:ext uri="{FF2B5EF4-FFF2-40B4-BE49-F238E27FC236}">
                <a16:creationId xmlns:a16="http://schemas.microsoft.com/office/drawing/2014/main" id="{12B106CB-4E23-4A53-94A0-CD23EC8F81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0308"/>
          <a:stretch/>
        </p:blipFill>
        <p:spPr>
          <a:xfrm>
            <a:off x="0" y="2089119"/>
            <a:ext cx="6063203" cy="36136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" name="Google Shape;365;g10d8598d8d5_0_6">
            <a:extLst>
              <a:ext uri="{FF2B5EF4-FFF2-40B4-BE49-F238E27FC236}">
                <a16:creationId xmlns:a16="http://schemas.microsoft.com/office/drawing/2014/main" id="{3C947B51-570D-45E0-9E27-30210F18D4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0855"/>
          <a:stretch/>
        </p:blipFill>
        <p:spPr>
          <a:xfrm>
            <a:off x="6045159" y="2089119"/>
            <a:ext cx="6096000" cy="361361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4270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’image 4" descr="table avec plusieurs personnes travaillant sur leur ordinateur portabl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052" y="0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fr-FR" smtClean="0"/>
              <a:t>9</a:t>
            </a:fld>
            <a:endParaRPr lang="fr-FR" dirty="0"/>
          </a:p>
        </p:txBody>
      </p:sp>
      <p:sp>
        <p:nvSpPr>
          <p:cNvPr id="9" name="Titre 7">
            <a:extLst>
              <a:ext uri="{FF2B5EF4-FFF2-40B4-BE49-F238E27FC236}">
                <a16:creationId xmlns:a16="http://schemas.microsoft.com/office/drawing/2014/main" id="{6DDCD10D-5CCF-4409-A4C0-C605C1D3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036" y="612037"/>
            <a:ext cx="6645964" cy="884238"/>
          </a:xfrm>
        </p:spPr>
        <p:txBody>
          <a:bodyPr rtlCol="0"/>
          <a:lstStyle/>
          <a:p>
            <a:pPr rtl="0"/>
            <a:r>
              <a:rPr lang="fr-FR" dirty="0"/>
              <a:t>SITUATION DE LA PARTIE PERSONNELLE</a:t>
            </a:r>
          </a:p>
        </p:txBody>
      </p:sp>
      <p:pic>
        <p:nvPicPr>
          <p:cNvPr id="6" name="Image 5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FB060548-1B07-4FCC-AE05-BF7B370DF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665" y="2459603"/>
            <a:ext cx="9669004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8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9999682.tgt.Office_48420175_TF55661986_Win32_OJ108979094" id="{91663FFC-0D4F-48D0-8A8E-A9AC483E0A31}" vid="{F481D0F7-3106-4360-9670-50291269354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2917</TotalTime>
  <Words>296</Words>
  <Application>Microsoft Office PowerPoint</Application>
  <PresentationFormat>Grand écran</PresentationFormat>
  <Paragraphs>84</Paragraphs>
  <Slides>18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Calibri</vt:lpstr>
      <vt:lpstr>Calibri Light</vt:lpstr>
      <vt:lpstr>Wingdings</vt:lpstr>
      <vt:lpstr>Thème Office</vt:lpstr>
      <vt:lpstr>Projet de fin d’année</vt:lpstr>
      <vt:lpstr>Sommaire</vt:lpstr>
      <vt:lpstr>Présentation du projet</vt:lpstr>
      <vt:lpstr>Diagramme de cas d’utilisation</vt:lpstr>
      <vt:lpstr>Diagramme de déploiement</vt:lpstr>
      <vt:lpstr>Planning prévisionnel</vt:lpstr>
      <vt:lpstr>Matériels et logiciels</vt:lpstr>
      <vt:lpstr>Répartition des tâches</vt:lpstr>
      <vt:lpstr>SITUATION DE LA PARTIE PERSONNELLE</vt:lpstr>
      <vt:lpstr>Partie individuelle</vt:lpstr>
      <vt:lpstr>QU’Est-ce qu’Android studio?</vt:lpstr>
      <vt:lpstr>Materiel utilisé</vt:lpstr>
      <vt:lpstr>Partie 1 : Créer un compte client et propriétaire</vt:lpstr>
      <vt:lpstr>Partie 2 : affichage des localisations des véhicules</vt:lpstr>
      <vt:lpstr>Partie 3 : Afficher les données DES véhicules </vt:lpstr>
      <vt:lpstr>Partie 4 : ouvrir et fermer les véhicules</vt:lpstr>
      <vt:lpstr>Bluetooth</vt:lpstr>
      <vt:lpstr>CE qui reste à faire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individuelle</dc:title>
  <dc:creator>HELLOU Karim</dc:creator>
  <cp:lastModifiedBy>Jordan Kraut</cp:lastModifiedBy>
  <cp:revision>71</cp:revision>
  <dcterms:created xsi:type="dcterms:W3CDTF">2022-02-03T15:00:29Z</dcterms:created>
  <dcterms:modified xsi:type="dcterms:W3CDTF">2022-04-16T19:06:11Z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